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61"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D6B9866-657E-417C-BA16-CCB5497532E1}"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7444B-5CD0-4D54-B111-9D77B204745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2357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6B9866-657E-417C-BA16-CCB5497532E1}"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7444B-5CD0-4D54-B111-9D77B204745B}" type="slidenum">
              <a:rPr lang="en-US" smtClean="0"/>
              <a:t>‹#›</a:t>
            </a:fld>
            <a:endParaRPr lang="en-US"/>
          </a:p>
        </p:txBody>
      </p:sp>
    </p:spTree>
    <p:extLst>
      <p:ext uri="{BB962C8B-B14F-4D97-AF65-F5344CB8AC3E}">
        <p14:creationId xmlns:p14="http://schemas.microsoft.com/office/powerpoint/2010/main" val="4214065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6B9866-657E-417C-BA16-CCB5497532E1}"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7444B-5CD0-4D54-B111-9D77B204745B}"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8918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6B9866-657E-417C-BA16-CCB5497532E1}"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7444B-5CD0-4D54-B111-9D77B204745B}" type="slidenum">
              <a:rPr lang="en-US" smtClean="0"/>
              <a:t>‹#›</a:t>
            </a:fld>
            <a:endParaRPr lang="en-US"/>
          </a:p>
        </p:txBody>
      </p:sp>
    </p:spTree>
    <p:extLst>
      <p:ext uri="{BB962C8B-B14F-4D97-AF65-F5344CB8AC3E}">
        <p14:creationId xmlns:p14="http://schemas.microsoft.com/office/powerpoint/2010/main" val="351036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6B9866-657E-417C-BA16-CCB5497532E1}"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7444B-5CD0-4D54-B111-9D77B204745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8803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6B9866-657E-417C-BA16-CCB5497532E1}"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7444B-5CD0-4D54-B111-9D77B204745B}" type="slidenum">
              <a:rPr lang="en-US" smtClean="0"/>
              <a:t>‹#›</a:t>
            </a:fld>
            <a:endParaRPr lang="en-US"/>
          </a:p>
        </p:txBody>
      </p:sp>
    </p:spTree>
    <p:extLst>
      <p:ext uri="{BB962C8B-B14F-4D97-AF65-F5344CB8AC3E}">
        <p14:creationId xmlns:p14="http://schemas.microsoft.com/office/powerpoint/2010/main" val="2533395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6B9866-657E-417C-BA16-CCB5497532E1}" type="datetimeFigureOut">
              <a:rPr lang="en-US" smtClean="0"/>
              <a:t>3/11/2023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47444B-5CD0-4D54-B111-9D77B204745B}" type="slidenum">
              <a:rPr lang="en-US" smtClean="0"/>
              <a:t>‹#›</a:t>
            </a:fld>
            <a:endParaRPr lang="en-US"/>
          </a:p>
        </p:txBody>
      </p:sp>
    </p:spTree>
    <p:extLst>
      <p:ext uri="{BB962C8B-B14F-4D97-AF65-F5344CB8AC3E}">
        <p14:creationId xmlns:p14="http://schemas.microsoft.com/office/powerpoint/2010/main" val="3564944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6B9866-657E-417C-BA16-CCB5497532E1}" type="datetimeFigureOut">
              <a:rPr lang="en-US" smtClean="0"/>
              <a:t>3/11/2023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47444B-5CD0-4D54-B111-9D77B204745B}" type="slidenum">
              <a:rPr lang="en-US" smtClean="0"/>
              <a:t>‹#›</a:t>
            </a:fld>
            <a:endParaRPr lang="en-US"/>
          </a:p>
        </p:txBody>
      </p:sp>
    </p:spTree>
    <p:extLst>
      <p:ext uri="{BB962C8B-B14F-4D97-AF65-F5344CB8AC3E}">
        <p14:creationId xmlns:p14="http://schemas.microsoft.com/office/powerpoint/2010/main" val="2950062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6B9866-657E-417C-BA16-CCB5497532E1}" type="datetimeFigureOut">
              <a:rPr lang="en-US" smtClean="0"/>
              <a:t>3/11/2023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47444B-5CD0-4D54-B111-9D77B204745B}" type="slidenum">
              <a:rPr lang="en-US" smtClean="0"/>
              <a:t>‹#›</a:t>
            </a:fld>
            <a:endParaRPr lang="en-US"/>
          </a:p>
        </p:txBody>
      </p:sp>
    </p:spTree>
    <p:extLst>
      <p:ext uri="{BB962C8B-B14F-4D97-AF65-F5344CB8AC3E}">
        <p14:creationId xmlns:p14="http://schemas.microsoft.com/office/powerpoint/2010/main" val="2034662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6B9866-657E-417C-BA16-CCB5497532E1}"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7444B-5CD0-4D54-B111-9D77B204745B}" type="slidenum">
              <a:rPr lang="en-US" smtClean="0"/>
              <a:t>‹#›</a:t>
            </a:fld>
            <a:endParaRPr lang="en-US"/>
          </a:p>
        </p:txBody>
      </p:sp>
    </p:spTree>
    <p:extLst>
      <p:ext uri="{BB962C8B-B14F-4D97-AF65-F5344CB8AC3E}">
        <p14:creationId xmlns:p14="http://schemas.microsoft.com/office/powerpoint/2010/main" val="1174636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6B9866-657E-417C-BA16-CCB5497532E1}"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7444B-5CD0-4D54-B111-9D77B204745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9981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D6B9866-657E-417C-BA16-CCB5497532E1}" type="datetimeFigureOut">
              <a:rPr lang="en-US" smtClean="0"/>
              <a:t>3/11/2023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347444B-5CD0-4D54-B111-9D77B204745B}"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79933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5990E-2021-713F-E51F-C2242678B9B9}"/>
              </a:ext>
            </a:extLst>
          </p:cNvPr>
          <p:cNvSpPr>
            <a:spLocks noGrp="1"/>
          </p:cNvSpPr>
          <p:nvPr>
            <p:ph type="ctrTitle"/>
          </p:nvPr>
        </p:nvSpPr>
        <p:spPr/>
        <p:txBody>
          <a:bodyPr/>
          <a:lstStyle/>
          <a:p>
            <a:r>
              <a:rPr lang="en-US" b="1" dirty="0"/>
              <a:t>Receipt and Payment Account</a:t>
            </a:r>
            <a:endParaRPr lang="en-US" dirty="0"/>
          </a:p>
        </p:txBody>
      </p:sp>
      <p:sp>
        <p:nvSpPr>
          <p:cNvPr id="3" name="Subtitle 2">
            <a:extLst>
              <a:ext uri="{FF2B5EF4-FFF2-40B4-BE49-F238E27FC236}">
                <a16:creationId xmlns:a16="http://schemas.microsoft.com/office/drawing/2014/main" id="{7BC47CBB-342C-18BE-C39D-DE9889CE3E6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46381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85508-53D4-E823-0015-0032639533C5}"/>
              </a:ext>
            </a:extLst>
          </p:cNvPr>
          <p:cNvSpPr>
            <a:spLocks noGrp="1"/>
          </p:cNvSpPr>
          <p:nvPr>
            <p:ph type="title"/>
          </p:nvPr>
        </p:nvSpPr>
        <p:spPr/>
        <p:txBody>
          <a:bodyPr/>
          <a:lstStyle/>
          <a:p>
            <a:r>
              <a:rPr lang="en-US" b="1" dirty="0"/>
              <a:t>Receipt and Payment Account</a:t>
            </a:r>
          </a:p>
        </p:txBody>
      </p:sp>
      <p:sp>
        <p:nvSpPr>
          <p:cNvPr id="3" name="Content Placeholder 2">
            <a:extLst>
              <a:ext uri="{FF2B5EF4-FFF2-40B4-BE49-F238E27FC236}">
                <a16:creationId xmlns:a16="http://schemas.microsoft.com/office/drawing/2014/main" id="{EEF64A70-6EC0-C2A7-4280-42D4C03D68F3}"/>
              </a:ext>
            </a:extLst>
          </p:cNvPr>
          <p:cNvSpPr>
            <a:spLocks noGrp="1"/>
          </p:cNvSpPr>
          <p:nvPr>
            <p:ph idx="1"/>
          </p:nvPr>
        </p:nvSpPr>
        <p:spPr/>
        <p:txBody>
          <a:bodyPr/>
          <a:lstStyle/>
          <a:p>
            <a:pPr marL="0" indent="0" algn="just">
              <a:buNone/>
            </a:pPr>
            <a:r>
              <a:rPr lang="en-US" dirty="0"/>
              <a:t>This is similar to cash book. Entries are made on cash basis and items pertaining to previous year or current year or subsequent years are also recorded. Receipts are shown on debit side and payments are shown on credit side. Capital as well as revenue items are entered in the R &amp; P Account. This account is real account in nature. No provisions are recorded in this account. The account has an opening and a closing balance which is reflected as an asset in the balance sheet.</a:t>
            </a:r>
          </a:p>
        </p:txBody>
      </p:sp>
    </p:spTree>
    <p:extLst>
      <p:ext uri="{BB962C8B-B14F-4D97-AF65-F5344CB8AC3E}">
        <p14:creationId xmlns:p14="http://schemas.microsoft.com/office/powerpoint/2010/main" val="3256404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44FE4-EE9E-6E1D-B71D-A99B64D725CF}"/>
              </a:ext>
            </a:extLst>
          </p:cNvPr>
          <p:cNvSpPr>
            <a:spLocks noGrp="1"/>
          </p:cNvSpPr>
          <p:nvPr>
            <p:ph type="title"/>
          </p:nvPr>
        </p:nvSpPr>
        <p:spPr/>
        <p:txBody>
          <a:bodyPr/>
          <a:lstStyle/>
          <a:p>
            <a:r>
              <a:rPr lang="en-US" b="1" dirty="0"/>
              <a:t>Features of receipts and payment account</a:t>
            </a:r>
          </a:p>
        </p:txBody>
      </p:sp>
      <p:sp>
        <p:nvSpPr>
          <p:cNvPr id="3" name="Content Placeholder 2">
            <a:extLst>
              <a:ext uri="{FF2B5EF4-FFF2-40B4-BE49-F238E27FC236}">
                <a16:creationId xmlns:a16="http://schemas.microsoft.com/office/drawing/2014/main" id="{CBA76B98-214B-5F01-D339-696928304814}"/>
              </a:ext>
            </a:extLst>
          </p:cNvPr>
          <p:cNvSpPr>
            <a:spLocks noGrp="1"/>
          </p:cNvSpPr>
          <p:nvPr>
            <p:ph idx="1"/>
          </p:nvPr>
        </p:nvSpPr>
        <p:spPr/>
        <p:txBody>
          <a:bodyPr>
            <a:normAutofit/>
          </a:bodyPr>
          <a:lstStyle/>
          <a:p>
            <a:pPr marL="514350" indent="-514350" algn="just">
              <a:buAutoNum type="arabicPeriod"/>
            </a:pPr>
            <a:r>
              <a:rPr lang="en-US" dirty="0"/>
              <a:t>It is an Account which contains all Cash and Bank transactions made by a nonprofit organization during a particular financial period. </a:t>
            </a:r>
          </a:p>
          <a:p>
            <a:pPr marL="514350" indent="-514350" algn="just">
              <a:buAutoNum type="arabicPeriod"/>
            </a:pPr>
            <a:r>
              <a:rPr lang="en-US" dirty="0"/>
              <a:t> It starts with the opening balances of Cash and Bank. All Cash Receipts both capital &amp; revenue during the period are debited to it. </a:t>
            </a:r>
          </a:p>
          <a:p>
            <a:pPr marL="514350" indent="-514350" algn="just">
              <a:buAutoNum type="arabicPeriod"/>
            </a:pPr>
            <a:r>
              <a:rPr lang="en-US" dirty="0"/>
              <a:t>All Cash Payments both capital &amp; revenue during the period are credited to this Account. It ends with the closing Cash and Bank Balances. </a:t>
            </a:r>
          </a:p>
          <a:p>
            <a:pPr marL="514350" indent="-514350" algn="just">
              <a:buAutoNum type="arabicPeriod"/>
            </a:pPr>
            <a:r>
              <a:rPr lang="en-US" dirty="0"/>
              <a:t>While recording the Cash and Bank transactions all entries are made on Cash Basis. </a:t>
            </a:r>
          </a:p>
          <a:p>
            <a:pPr marL="514350" indent="-514350" algn="just">
              <a:buAutoNum type="arabicPeriod"/>
            </a:pPr>
            <a:r>
              <a:rPr lang="en-US" dirty="0"/>
              <a:t>It is a summary of Cash Book. </a:t>
            </a:r>
          </a:p>
          <a:p>
            <a:pPr marL="514350" indent="-514350" algn="just">
              <a:buAutoNum type="arabicPeriod"/>
            </a:pPr>
            <a:r>
              <a:rPr lang="en-US" dirty="0"/>
              <a:t>It follows Real Account.</a:t>
            </a:r>
          </a:p>
        </p:txBody>
      </p:sp>
    </p:spTree>
    <p:extLst>
      <p:ext uri="{BB962C8B-B14F-4D97-AF65-F5344CB8AC3E}">
        <p14:creationId xmlns:p14="http://schemas.microsoft.com/office/powerpoint/2010/main" val="681774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a:extLst>
              <a:ext uri="{FF2B5EF4-FFF2-40B4-BE49-F238E27FC236}">
                <a16:creationId xmlns:a16="http://schemas.microsoft.com/office/drawing/2014/main" id="{EF095272-857D-E028-4C6C-7B45B6DBEBA0}"/>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1548"/>
          <a:stretch/>
        </p:blipFill>
        <p:spPr>
          <a:xfrm>
            <a:off x="607599" y="2547257"/>
            <a:ext cx="11319689" cy="2864498"/>
          </a:xfrm>
        </p:spPr>
      </p:pic>
    </p:spTree>
    <p:extLst>
      <p:ext uri="{BB962C8B-B14F-4D97-AF65-F5344CB8AC3E}">
        <p14:creationId xmlns:p14="http://schemas.microsoft.com/office/powerpoint/2010/main" val="38195031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0</TotalTime>
  <Words>211</Words>
  <Application>Microsoft Office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Tw Cen MT</vt:lpstr>
      <vt:lpstr>Tw Cen MT Condensed</vt:lpstr>
      <vt:lpstr>Wingdings 3</vt:lpstr>
      <vt:lpstr>Integral</vt:lpstr>
      <vt:lpstr>Receipt and Payment Account</vt:lpstr>
      <vt:lpstr>Receipt and Payment Account</vt:lpstr>
      <vt:lpstr>Features of receipts and payment account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Receipt and Payment Account</dc:title>
  <dc:creator>Ananya Priya</dc:creator>
  <cp:lastModifiedBy>Ananya Priya</cp:lastModifiedBy>
  <cp:revision>1</cp:revision>
  <dcterms:created xsi:type="dcterms:W3CDTF">2023-03-11T07:44:14Z</dcterms:created>
  <dcterms:modified xsi:type="dcterms:W3CDTF">2023-03-11T07:44:32Z</dcterms:modified>
</cp:coreProperties>
</file>